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133" r:id="rId1"/>
  </p:sldMasterIdLst>
  <p:notesMasterIdLst>
    <p:notesMasterId r:id="rId29"/>
  </p:notesMasterIdLst>
  <p:sldIdLst>
    <p:sldId id="272" r:id="rId2"/>
    <p:sldId id="274" r:id="rId3"/>
    <p:sldId id="256"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5" r:id="rId20"/>
    <p:sldId id="276" r:id="rId21"/>
    <p:sldId id="277" r:id="rId22"/>
    <p:sldId id="278" r:id="rId23"/>
    <p:sldId id="279" r:id="rId24"/>
    <p:sldId id="280" r:id="rId25"/>
    <p:sldId id="281" r:id="rId26"/>
    <p:sldId id="282" r:id="rId27"/>
    <p:sldId id="28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Trebuchet MS" panose="020B0603020202020204" pitchFamily="34" charset="0"/>
      <p:regular r:id="rId34"/>
      <p:bold r:id="rId35"/>
      <p:italic r:id="rId36"/>
      <p:boldItalic r:id="rId37"/>
    </p:embeddedFont>
    <p:embeddedFont>
      <p:font typeface="Tw Cen MT" panose="020B0602020104020603"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Prakash" initials="RP" lastIdx="1" clrIdx="0">
    <p:extLst>
      <p:ext uri="{19B8F6BF-5375-455C-9EA6-DF929625EA0E}">
        <p15:presenceInfo xmlns:p15="http://schemas.microsoft.com/office/powerpoint/2012/main" userId="9bbf8525db6097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4" d="100"/>
          <a:sy n="74"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3BA89-C86E-4673-9E11-74253DAD47E7}" type="datetimeFigureOut">
              <a:rPr lang="en-IN" smtClean="0"/>
              <a:t>30-04-2020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4AF977-5CCD-4F1C-815D-00AAA0816C18}" type="slidenum">
              <a:rPr lang="en-IN" smtClean="0"/>
              <a:t>‹#›</a:t>
            </a:fld>
            <a:endParaRPr lang="en-IN"/>
          </a:p>
        </p:txBody>
      </p:sp>
    </p:spTree>
    <p:extLst>
      <p:ext uri="{BB962C8B-B14F-4D97-AF65-F5344CB8AC3E}">
        <p14:creationId xmlns:p14="http://schemas.microsoft.com/office/powerpoint/2010/main" val="3866248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a:t>
            </a:fld>
            <a:endParaRPr lang="en-IN"/>
          </a:p>
        </p:txBody>
      </p:sp>
    </p:spTree>
    <p:extLst>
      <p:ext uri="{BB962C8B-B14F-4D97-AF65-F5344CB8AC3E}">
        <p14:creationId xmlns:p14="http://schemas.microsoft.com/office/powerpoint/2010/main" val="279938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10</a:t>
            </a:fld>
            <a:endParaRPr lang="en-IN"/>
          </a:p>
        </p:txBody>
      </p:sp>
    </p:spTree>
    <p:extLst>
      <p:ext uri="{BB962C8B-B14F-4D97-AF65-F5344CB8AC3E}">
        <p14:creationId xmlns:p14="http://schemas.microsoft.com/office/powerpoint/2010/main" val="316130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11</a:t>
            </a:fld>
            <a:endParaRPr lang="en-IN"/>
          </a:p>
        </p:txBody>
      </p:sp>
    </p:spTree>
    <p:extLst>
      <p:ext uri="{BB962C8B-B14F-4D97-AF65-F5344CB8AC3E}">
        <p14:creationId xmlns:p14="http://schemas.microsoft.com/office/powerpoint/2010/main" val="2068664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12</a:t>
            </a:fld>
            <a:endParaRPr lang="en-IN"/>
          </a:p>
        </p:txBody>
      </p:sp>
    </p:spTree>
    <p:extLst>
      <p:ext uri="{BB962C8B-B14F-4D97-AF65-F5344CB8AC3E}">
        <p14:creationId xmlns:p14="http://schemas.microsoft.com/office/powerpoint/2010/main" val="3536536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13</a:t>
            </a:fld>
            <a:endParaRPr lang="en-IN"/>
          </a:p>
        </p:txBody>
      </p:sp>
    </p:spTree>
    <p:extLst>
      <p:ext uri="{BB962C8B-B14F-4D97-AF65-F5344CB8AC3E}">
        <p14:creationId xmlns:p14="http://schemas.microsoft.com/office/powerpoint/2010/main" val="1533118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14</a:t>
            </a:fld>
            <a:endParaRPr lang="en-IN"/>
          </a:p>
        </p:txBody>
      </p:sp>
    </p:spTree>
    <p:extLst>
      <p:ext uri="{BB962C8B-B14F-4D97-AF65-F5344CB8AC3E}">
        <p14:creationId xmlns:p14="http://schemas.microsoft.com/office/powerpoint/2010/main" val="989163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15</a:t>
            </a:fld>
            <a:endParaRPr lang="en-IN"/>
          </a:p>
        </p:txBody>
      </p:sp>
    </p:spTree>
    <p:extLst>
      <p:ext uri="{BB962C8B-B14F-4D97-AF65-F5344CB8AC3E}">
        <p14:creationId xmlns:p14="http://schemas.microsoft.com/office/powerpoint/2010/main" val="1195364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16</a:t>
            </a:fld>
            <a:endParaRPr lang="en-IN"/>
          </a:p>
        </p:txBody>
      </p:sp>
    </p:spTree>
    <p:extLst>
      <p:ext uri="{BB962C8B-B14F-4D97-AF65-F5344CB8AC3E}">
        <p14:creationId xmlns:p14="http://schemas.microsoft.com/office/powerpoint/2010/main" val="263721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17</a:t>
            </a:fld>
            <a:endParaRPr lang="en-IN"/>
          </a:p>
        </p:txBody>
      </p:sp>
    </p:spTree>
    <p:extLst>
      <p:ext uri="{BB962C8B-B14F-4D97-AF65-F5344CB8AC3E}">
        <p14:creationId xmlns:p14="http://schemas.microsoft.com/office/powerpoint/2010/main" val="351667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18</a:t>
            </a:fld>
            <a:endParaRPr lang="en-IN"/>
          </a:p>
        </p:txBody>
      </p:sp>
    </p:spTree>
    <p:extLst>
      <p:ext uri="{BB962C8B-B14F-4D97-AF65-F5344CB8AC3E}">
        <p14:creationId xmlns:p14="http://schemas.microsoft.com/office/powerpoint/2010/main" val="3454280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19</a:t>
            </a:fld>
            <a:endParaRPr lang="en-IN"/>
          </a:p>
        </p:txBody>
      </p:sp>
    </p:spTree>
    <p:extLst>
      <p:ext uri="{BB962C8B-B14F-4D97-AF65-F5344CB8AC3E}">
        <p14:creationId xmlns:p14="http://schemas.microsoft.com/office/powerpoint/2010/main" val="2537517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2</a:t>
            </a:fld>
            <a:endParaRPr lang="en-IN"/>
          </a:p>
        </p:txBody>
      </p:sp>
    </p:spTree>
    <p:extLst>
      <p:ext uri="{BB962C8B-B14F-4D97-AF65-F5344CB8AC3E}">
        <p14:creationId xmlns:p14="http://schemas.microsoft.com/office/powerpoint/2010/main" val="3177653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20</a:t>
            </a:fld>
            <a:endParaRPr lang="en-IN"/>
          </a:p>
        </p:txBody>
      </p:sp>
    </p:spTree>
    <p:extLst>
      <p:ext uri="{BB962C8B-B14F-4D97-AF65-F5344CB8AC3E}">
        <p14:creationId xmlns:p14="http://schemas.microsoft.com/office/powerpoint/2010/main" val="2418880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21</a:t>
            </a:fld>
            <a:endParaRPr lang="en-IN"/>
          </a:p>
        </p:txBody>
      </p:sp>
    </p:spTree>
    <p:extLst>
      <p:ext uri="{BB962C8B-B14F-4D97-AF65-F5344CB8AC3E}">
        <p14:creationId xmlns:p14="http://schemas.microsoft.com/office/powerpoint/2010/main" val="3274762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22</a:t>
            </a:fld>
            <a:endParaRPr lang="en-IN"/>
          </a:p>
        </p:txBody>
      </p:sp>
    </p:spTree>
    <p:extLst>
      <p:ext uri="{BB962C8B-B14F-4D97-AF65-F5344CB8AC3E}">
        <p14:creationId xmlns:p14="http://schemas.microsoft.com/office/powerpoint/2010/main" val="777695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23</a:t>
            </a:fld>
            <a:endParaRPr lang="en-IN"/>
          </a:p>
        </p:txBody>
      </p:sp>
    </p:spTree>
    <p:extLst>
      <p:ext uri="{BB962C8B-B14F-4D97-AF65-F5344CB8AC3E}">
        <p14:creationId xmlns:p14="http://schemas.microsoft.com/office/powerpoint/2010/main" val="2790129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24</a:t>
            </a:fld>
            <a:endParaRPr lang="en-IN"/>
          </a:p>
        </p:txBody>
      </p:sp>
    </p:spTree>
    <p:extLst>
      <p:ext uri="{BB962C8B-B14F-4D97-AF65-F5344CB8AC3E}">
        <p14:creationId xmlns:p14="http://schemas.microsoft.com/office/powerpoint/2010/main" val="796824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25</a:t>
            </a:fld>
            <a:endParaRPr lang="en-IN"/>
          </a:p>
        </p:txBody>
      </p:sp>
    </p:spTree>
    <p:extLst>
      <p:ext uri="{BB962C8B-B14F-4D97-AF65-F5344CB8AC3E}">
        <p14:creationId xmlns:p14="http://schemas.microsoft.com/office/powerpoint/2010/main" val="3497599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26</a:t>
            </a:fld>
            <a:endParaRPr lang="en-IN"/>
          </a:p>
        </p:txBody>
      </p:sp>
    </p:spTree>
    <p:extLst>
      <p:ext uri="{BB962C8B-B14F-4D97-AF65-F5344CB8AC3E}">
        <p14:creationId xmlns:p14="http://schemas.microsoft.com/office/powerpoint/2010/main" val="933779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27</a:t>
            </a:fld>
            <a:endParaRPr lang="en-IN"/>
          </a:p>
        </p:txBody>
      </p:sp>
    </p:spTree>
    <p:extLst>
      <p:ext uri="{BB962C8B-B14F-4D97-AF65-F5344CB8AC3E}">
        <p14:creationId xmlns:p14="http://schemas.microsoft.com/office/powerpoint/2010/main" val="251980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3</a:t>
            </a:fld>
            <a:endParaRPr lang="en-IN"/>
          </a:p>
        </p:txBody>
      </p:sp>
    </p:spTree>
    <p:extLst>
      <p:ext uri="{BB962C8B-B14F-4D97-AF65-F5344CB8AC3E}">
        <p14:creationId xmlns:p14="http://schemas.microsoft.com/office/powerpoint/2010/main" val="872256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4</a:t>
            </a:fld>
            <a:endParaRPr lang="en-IN"/>
          </a:p>
        </p:txBody>
      </p:sp>
    </p:spTree>
    <p:extLst>
      <p:ext uri="{BB962C8B-B14F-4D97-AF65-F5344CB8AC3E}">
        <p14:creationId xmlns:p14="http://schemas.microsoft.com/office/powerpoint/2010/main" val="4046517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5</a:t>
            </a:fld>
            <a:endParaRPr lang="en-IN"/>
          </a:p>
        </p:txBody>
      </p:sp>
    </p:spTree>
    <p:extLst>
      <p:ext uri="{BB962C8B-B14F-4D97-AF65-F5344CB8AC3E}">
        <p14:creationId xmlns:p14="http://schemas.microsoft.com/office/powerpoint/2010/main" val="1637073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6</a:t>
            </a:fld>
            <a:endParaRPr lang="en-IN"/>
          </a:p>
        </p:txBody>
      </p:sp>
    </p:spTree>
    <p:extLst>
      <p:ext uri="{BB962C8B-B14F-4D97-AF65-F5344CB8AC3E}">
        <p14:creationId xmlns:p14="http://schemas.microsoft.com/office/powerpoint/2010/main" val="326172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7</a:t>
            </a:fld>
            <a:endParaRPr lang="en-IN"/>
          </a:p>
        </p:txBody>
      </p:sp>
    </p:spTree>
    <p:extLst>
      <p:ext uri="{BB962C8B-B14F-4D97-AF65-F5344CB8AC3E}">
        <p14:creationId xmlns:p14="http://schemas.microsoft.com/office/powerpoint/2010/main" val="714190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8</a:t>
            </a:fld>
            <a:endParaRPr lang="en-IN"/>
          </a:p>
        </p:txBody>
      </p:sp>
    </p:spTree>
    <p:extLst>
      <p:ext uri="{BB962C8B-B14F-4D97-AF65-F5344CB8AC3E}">
        <p14:creationId xmlns:p14="http://schemas.microsoft.com/office/powerpoint/2010/main" val="1286178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AF977-5CCD-4F1C-815D-00AAA0816C18}" type="slidenum">
              <a:rPr lang="en-IN" smtClean="0"/>
              <a:t>9</a:t>
            </a:fld>
            <a:endParaRPr lang="en-IN"/>
          </a:p>
        </p:txBody>
      </p:sp>
    </p:spTree>
    <p:extLst>
      <p:ext uri="{BB962C8B-B14F-4D97-AF65-F5344CB8AC3E}">
        <p14:creationId xmlns:p14="http://schemas.microsoft.com/office/powerpoint/2010/main" val="1010833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8F6305-2A84-492B-A85B-1EE37E91D774}" type="datetimeFigureOut">
              <a:rPr lang="en-IN" smtClean="0"/>
              <a:t>30-04-2020</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2504664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8F6305-2A84-492B-A85B-1EE37E91D774}" type="datetimeFigureOut">
              <a:rPr lang="en-IN" smtClean="0"/>
              <a:t>30-04-2020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372986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8F6305-2A84-492B-A85B-1EE37E91D774}" type="datetimeFigureOut">
              <a:rPr lang="en-IN" smtClean="0"/>
              <a:t>30-04-2020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3168405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8F6305-2A84-492B-A85B-1EE37E91D774}" type="datetimeFigureOut">
              <a:rPr lang="en-IN" smtClean="0"/>
              <a:t>30-04-2020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17AF9-C409-4DF1-ACC3-E8AB589D9BED}"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20140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8F6305-2A84-492B-A85B-1EE37E91D774}" type="datetimeFigureOut">
              <a:rPr lang="en-IN" smtClean="0"/>
              <a:t>30-04-2020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165079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C8F6305-2A84-492B-A85B-1EE37E91D774}" type="datetimeFigureOut">
              <a:rPr lang="en-IN" smtClean="0"/>
              <a:t>30-04-2020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1546904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C8F6305-2A84-492B-A85B-1EE37E91D774}" type="datetimeFigureOut">
              <a:rPr lang="en-IN" smtClean="0"/>
              <a:t>30-04-2020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3098427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8F6305-2A84-492B-A85B-1EE37E91D774}" type="datetimeFigureOut">
              <a:rPr lang="en-IN" smtClean="0"/>
              <a:t>30-04-2020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2028906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8F6305-2A84-492B-A85B-1EE37E91D774}" type="datetimeFigureOut">
              <a:rPr lang="en-IN" smtClean="0"/>
              <a:t>30-04-2020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179869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8F6305-2A84-492B-A85B-1EE37E91D774}" type="datetimeFigureOut">
              <a:rPr lang="en-IN" smtClean="0"/>
              <a:t>30-04-2020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412431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8F6305-2A84-492B-A85B-1EE37E91D774}" type="datetimeFigureOut">
              <a:rPr lang="en-IN" smtClean="0"/>
              <a:t>30-04-2020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3782184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C8F6305-2A84-492B-A85B-1EE37E91D774}" type="datetimeFigureOut">
              <a:rPr lang="en-IN" smtClean="0"/>
              <a:t>30-04-2020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3242626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C8F6305-2A84-492B-A85B-1EE37E91D774}" type="datetimeFigureOut">
              <a:rPr lang="en-IN" smtClean="0"/>
              <a:t>30-04-2020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3346642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C8F6305-2A84-492B-A85B-1EE37E91D774}" type="datetimeFigureOut">
              <a:rPr lang="en-IN" smtClean="0"/>
              <a:t>30-04-2020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59365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8F6305-2A84-492B-A85B-1EE37E91D774}" type="datetimeFigureOut">
              <a:rPr lang="en-IN" smtClean="0"/>
              <a:t>30-04-2020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119681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8F6305-2A84-492B-A85B-1EE37E91D774}" type="datetimeFigureOut">
              <a:rPr lang="en-IN" smtClean="0"/>
              <a:t>30-04-2020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645139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8F6305-2A84-492B-A85B-1EE37E91D774}" type="datetimeFigureOut">
              <a:rPr lang="en-IN" smtClean="0"/>
              <a:t>30-04-2020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517AF9-C409-4DF1-ACC3-E8AB589D9BED}" type="slidenum">
              <a:rPr lang="en-IN" smtClean="0"/>
              <a:t>‹#›</a:t>
            </a:fld>
            <a:endParaRPr lang="en-IN"/>
          </a:p>
        </p:txBody>
      </p:sp>
    </p:spTree>
    <p:extLst>
      <p:ext uri="{BB962C8B-B14F-4D97-AF65-F5344CB8AC3E}">
        <p14:creationId xmlns:p14="http://schemas.microsoft.com/office/powerpoint/2010/main" val="2950564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8F6305-2A84-492B-A85B-1EE37E91D774}" type="datetimeFigureOut">
              <a:rPr lang="en-IN" smtClean="0"/>
              <a:t>30-04-2020</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D517AF9-C409-4DF1-ACC3-E8AB589D9BED}" type="slidenum">
              <a:rPr lang="en-IN" smtClean="0"/>
              <a:t>‹#›</a:t>
            </a:fld>
            <a:endParaRPr lang="en-IN"/>
          </a:p>
        </p:txBody>
      </p:sp>
    </p:spTree>
    <p:extLst>
      <p:ext uri="{BB962C8B-B14F-4D97-AF65-F5344CB8AC3E}">
        <p14:creationId xmlns:p14="http://schemas.microsoft.com/office/powerpoint/2010/main" val="430759705"/>
      </p:ext>
    </p:extLst>
  </p:cSld>
  <p:clrMap bg1="dk1" tx1="lt1" bg2="dk2" tx2="lt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6330" y="2950068"/>
            <a:ext cx="10099341" cy="957864"/>
          </a:xfrm>
        </p:spPr>
        <p:txBody>
          <a:bodyPr anchor="t">
            <a:normAutofit fontScale="90000"/>
          </a:bodyPr>
          <a:lstStyle/>
          <a:p>
            <a:pPr algn="ctr"/>
            <a:r>
              <a:rPr lang="en-IN" sz="5600" b="1" dirty="0" smtClean="0">
                <a:latin typeface="Calibri" panose="020F0502020204030204" pitchFamily="34" charset="0"/>
                <a:cs typeface="Calibri" panose="020F0502020204030204" pitchFamily="34" charset="0"/>
              </a:rPr>
              <a:t>Car Insurance claim</a:t>
            </a:r>
            <a:r>
              <a:rPr lang="en-IN" sz="4400" b="1" dirty="0" smtClean="0"/>
              <a:t/>
            </a:r>
            <a:br>
              <a:rPr lang="en-IN" sz="4400" b="1" dirty="0" smtClean="0"/>
            </a:b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6" name="Subtitle 5"/>
          <p:cNvSpPr>
            <a:spLocks noGrp="1"/>
          </p:cNvSpPr>
          <p:nvPr>
            <p:ph type="subTitle" idx="1"/>
          </p:nvPr>
        </p:nvSpPr>
        <p:spPr>
          <a:xfrm>
            <a:off x="2056728" y="4245981"/>
            <a:ext cx="8791575" cy="596475"/>
          </a:xfrm>
        </p:spPr>
        <p:txBody>
          <a:bodyPr/>
          <a:lstStyle/>
          <a:p>
            <a:r>
              <a:rPr lang="en-IN" dirty="0" smtClean="0"/>
              <a:t>Presented by: XXXX</a:t>
            </a:r>
          </a:p>
          <a:p>
            <a:endParaRPr lang="en-IN" dirty="0"/>
          </a:p>
        </p:txBody>
      </p:sp>
    </p:spTree>
    <p:extLst>
      <p:ext uri="{BB962C8B-B14F-4D97-AF65-F5344CB8AC3E}">
        <p14:creationId xmlns:p14="http://schemas.microsoft.com/office/powerpoint/2010/main" val="968051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a:latin typeface="Calibri" panose="020F0502020204030204" pitchFamily="34" charset="0"/>
                <a:ea typeface="Calibri" panose="020F0502020204030204" pitchFamily="34" charset="0"/>
                <a:cs typeface="Times New Roman" panose="02020603050405020304" pitchFamily="18" charset="0"/>
              </a:rPr>
              <a:t>Average Count </a:t>
            </a:r>
            <a:r>
              <a:rPr lang="en-IN" sz="4400" b="1" dirty="0" smtClean="0">
                <a:latin typeface="Calibri" panose="020F0502020204030204" pitchFamily="34" charset="0"/>
                <a:ea typeface="Calibri" panose="020F0502020204030204" pitchFamily="34" charset="0"/>
                <a:cs typeface="Times New Roman" panose="02020603050405020304" pitchFamily="18" charset="0"/>
              </a:rPr>
              <a:t>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 Blue Collar (Occupation) and Bachelors (Education) have the highest customer count.</a:t>
            </a:r>
            <a:endParaRPr lang="en-IN" sz="18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4074060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a:latin typeface="Calibri" panose="020F0502020204030204" pitchFamily="34" charset="0"/>
                <a:cs typeface="Calibri" panose="020F0502020204030204" pitchFamily="34" charset="0"/>
              </a:rPr>
              <a:t>Distribution </a:t>
            </a:r>
            <a:r>
              <a:rPr lang="en-IN" sz="4400" b="1" dirty="0" smtClean="0">
                <a:latin typeface="Calibri" panose="020F0502020204030204" pitchFamily="34" charset="0"/>
                <a:cs typeface="Calibri" panose="020F0502020204030204" pitchFamily="34" charset="0"/>
              </a:rPr>
              <a:t>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300" i="1" dirty="0">
                <a:latin typeface="Calibri" panose="020F0502020204030204" pitchFamily="34" charset="0"/>
                <a:cs typeface="Calibri" panose="020F0502020204030204" pitchFamily="34" charset="0"/>
              </a:rPr>
              <a:t>Insight- Education: Prior to high school have the highest customer count, PhD having the highest income distribution, and the highest claim amount is claimed by High school </a:t>
            </a:r>
            <a:r>
              <a:rPr lang="en-IN" sz="1300" i="1" dirty="0" smtClean="0">
                <a:latin typeface="Calibri" panose="020F0502020204030204" pitchFamily="34" charset="0"/>
                <a:cs typeface="Calibri" panose="020F0502020204030204" pitchFamily="34" charset="0"/>
              </a:rPr>
              <a:t>customers.</a:t>
            </a:r>
          </a:p>
          <a:p>
            <a:r>
              <a:rPr lang="en-IN" sz="1300" i="1" dirty="0" smtClean="0">
                <a:latin typeface="Calibri" panose="020F0502020204030204" pitchFamily="34" charset="0"/>
                <a:cs typeface="Calibri" panose="020F0502020204030204" pitchFamily="34" charset="0"/>
              </a:rPr>
              <a:t>Occupation</a:t>
            </a:r>
            <a:r>
              <a:rPr lang="en-IN" sz="1300" i="1" dirty="0">
                <a:latin typeface="Calibri" panose="020F0502020204030204" pitchFamily="34" charset="0"/>
                <a:cs typeface="Calibri" panose="020F0502020204030204" pitchFamily="34" charset="0"/>
              </a:rPr>
              <a:t>: Blue Collar have the highest customer count, Doctors having the highest income distribution, and the highest claim amount is claimed by Blue Collar customers.</a:t>
            </a:r>
            <a:endParaRPr lang="en-IN" sz="13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183874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a:latin typeface="Calibri" panose="020F0502020204030204" pitchFamily="34" charset="0"/>
                <a:cs typeface="Calibri" panose="020F0502020204030204" pitchFamily="34" charset="0"/>
              </a:rPr>
              <a:t>Rank and Claim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Among Car types, Commercial, Pickup tops the ranking of claims and among Private it’s SUV. Customer with 1 year of Car age have the highest claims.</a:t>
            </a:r>
            <a:endParaRPr lang="en-IN" sz="1800" dirty="0">
              <a:latin typeface="Calibri" panose="020F0502020204030204" pitchFamily="34" charset="0"/>
              <a:cs typeface="Calibri" panose="020F0502020204030204" pitchFamily="34" charset="0"/>
            </a:endParaRPr>
          </a:p>
        </p:txBody>
      </p:sp>
      <p:pic>
        <p:nvPicPr>
          <p:cNvPr id="6" name="Picture 5"/>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940653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a:latin typeface="Calibri" panose="020F0502020204030204" pitchFamily="34" charset="0"/>
                <a:cs typeface="Calibri" panose="020F0502020204030204" pitchFamily="34" charset="0"/>
              </a:rPr>
              <a:t>Customer </a:t>
            </a:r>
            <a:r>
              <a:rPr lang="en-IN" sz="4400" b="1" dirty="0" smtClean="0">
                <a:latin typeface="Calibri" panose="020F0502020204030204" pitchFamily="34" charset="0"/>
                <a:cs typeface="Calibri" panose="020F0502020204030204" pitchFamily="34" charset="0"/>
              </a:rPr>
              <a:t>Info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300" i="1" dirty="0">
                <a:latin typeface="Calibri" panose="020F0502020204030204" pitchFamily="34" charset="0"/>
                <a:cs typeface="Calibri" panose="020F0502020204030204" pitchFamily="34" charset="0"/>
              </a:rPr>
              <a:t>Insight – SUV users are the highest and Panel truck users are minimum. </a:t>
            </a:r>
            <a:r>
              <a:rPr lang="en-IN" sz="1300" i="1" dirty="0" smtClean="0">
                <a:latin typeface="Calibri" panose="020F0502020204030204" pitchFamily="34" charset="0"/>
                <a:cs typeface="Calibri" panose="020F0502020204030204" pitchFamily="34" charset="0"/>
              </a:rPr>
              <a:t>Customers </a:t>
            </a:r>
            <a:r>
              <a:rPr lang="en-IN" sz="1300" i="1" dirty="0">
                <a:latin typeface="Calibri" panose="020F0502020204030204" pitchFamily="34" charset="0"/>
                <a:cs typeface="Calibri" panose="020F0502020204030204" pitchFamily="34" charset="0"/>
              </a:rPr>
              <a:t>with Panel Truck and 0 kids have the maximum average income and Customers with Sports Car and 5 kids have the minimum average income. Average Income of PhD holder’s among both gender is the highest and Prior to high school have the lowest average income. Customers with Minivan and year of Birth 1951 holds the maximum income.</a:t>
            </a:r>
            <a:endParaRPr lang="en-IN" sz="13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7051943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a:latin typeface="Calibri" panose="020F0502020204030204" pitchFamily="34" charset="0"/>
                <a:cs typeface="Calibri" panose="020F0502020204030204" pitchFamily="34" charset="0"/>
              </a:rPr>
              <a:t>Vehicle </a:t>
            </a:r>
            <a:r>
              <a:rPr lang="en-IN" sz="4400" b="1" dirty="0" smtClean="0">
                <a:latin typeface="Calibri" panose="020F0502020204030204" pitchFamily="34" charset="0"/>
                <a:cs typeface="Calibri" panose="020F0502020204030204" pitchFamily="34" charset="0"/>
              </a:rPr>
              <a:t>Info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300" i="1" dirty="0">
                <a:latin typeface="Calibri" panose="020F0502020204030204" pitchFamily="34" charset="0"/>
                <a:cs typeface="Calibri" panose="020F0502020204030204" pitchFamily="34" charset="0"/>
              </a:rPr>
              <a:t>Insight – Blue Collar have the highest car value among occupation, Minivan holds the maximum value among private car types and Panel truck among commercial, and sports cars holds minimum car value among both private and commercial. Minivan among married females have the maximum car value and Sports car among married male is the minimum. Highly-urban have the highest car value. </a:t>
            </a:r>
            <a:endParaRPr lang="en-IN" sz="13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445677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smtClean="0">
                <a:latin typeface="Calibri" panose="020F0502020204030204" pitchFamily="34" charset="0"/>
                <a:cs typeface="Calibri" panose="020F0502020204030204" pitchFamily="34" charset="0"/>
              </a:rPr>
              <a:t>Claim-Customers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 Claim frequency is greater for females. Unmarried females have the highest average claim amount. Bachelors have the maximum average claim amount. Blue collar have the highest claim frequency.</a:t>
            </a:r>
            <a:endParaRPr lang="en-IN" sz="18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4207080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a:latin typeface="Calibri" panose="020F0502020204030204" pitchFamily="34" charset="0"/>
                <a:cs typeface="Calibri" panose="020F0502020204030204" pitchFamily="34" charset="0"/>
              </a:rPr>
              <a:t>Claim by Car </a:t>
            </a:r>
            <a:r>
              <a:rPr lang="en-IN" sz="4400" b="1" dirty="0" smtClean="0">
                <a:latin typeface="Calibri" panose="020F0502020204030204" pitchFamily="34" charset="0"/>
                <a:cs typeface="Calibri" panose="020F0502020204030204" pitchFamily="34" charset="0"/>
              </a:rPr>
              <a:t>Info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 Frequency of unique claims is highest for SUV. Blue collar male have the highest unique claim frequency and highest claim amount</a:t>
            </a:r>
            <a:r>
              <a:rPr lang="en-IN" sz="1800" i="1" dirty="0" smtClean="0">
                <a:latin typeface="Calibri" panose="020F0502020204030204" pitchFamily="34" charset="0"/>
                <a:cs typeface="Calibri" panose="020F0502020204030204" pitchFamily="34" charset="0"/>
              </a:rPr>
              <a:t>.</a:t>
            </a:r>
            <a:endParaRPr lang="en-IN" sz="18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3287614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a:latin typeface="Calibri" panose="020F0502020204030204" pitchFamily="34" charset="0"/>
                <a:cs typeface="Calibri" panose="020F0502020204030204" pitchFamily="34" charset="0"/>
              </a:rPr>
              <a:t>Claim-Aging </a:t>
            </a:r>
            <a:r>
              <a:rPr lang="en-IN" sz="4400" b="1" dirty="0" smtClean="0">
                <a:latin typeface="Calibri" panose="020F0502020204030204" pitchFamily="34" charset="0"/>
                <a:cs typeface="Calibri" panose="020F0502020204030204" pitchFamily="34" charset="0"/>
              </a:rPr>
              <a:t>History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for YOJ- 12, we have the highest claim amount and for Car age 1 claim amount received is the highest.</a:t>
            </a:r>
            <a:endParaRPr lang="en-IN" sz="18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2651172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6330" y="2950068"/>
            <a:ext cx="10099341" cy="957864"/>
          </a:xfrm>
        </p:spPr>
        <p:txBody>
          <a:bodyPr anchor="t">
            <a:normAutofit fontScale="90000"/>
          </a:bodyPr>
          <a:lstStyle/>
          <a:p>
            <a:pPr algn="ctr"/>
            <a:r>
              <a:rPr lang="en-IN" sz="4400" b="1" dirty="0" smtClean="0">
                <a:latin typeface="Calibri" panose="020F0502020204030204" pitchFamily="34" charset="0"/>
                <a:cs typeface="Calibri" panose="020F0502020204030204" pitchFamily="34" charset="0"/>
              </a:rPr>
              <a:t>Part -2 </a:t>
            </a:r>
            <a:r>
              <a:rPr lang="en-IN" sz="4400" b="1" dirty="0" smtClean="0"/>
              <a:t/>
            </a:r>
            <a:br>
              <a:rPr lang="en-IN" sz="4400" b="1" dirty="0" smtClean="0"/>
            </a:b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5" name="Subtitle 4"/>
          <p:cNvSpPr>
            <a:spLocks noGrp="1"/>
          </p:cNvSpPr>
          <p:nvPr>
            <p:ph type="subTitle" idx="1"/>
          </p:nvPr>
        </p:nvSpPr>
        <p:spPr>
          <a:xfrm>
            <a:off x="1572376" y="3907932"/>
            <a:ext cx="9573295" cy="1655762"/>
          </a:xfrm>
        </p:spPr>
        <p:txBody>
          <a:bodyPr>
            <a:normAutofit/>
          </a:bodyPr>
          <a:lstStyle/>
          <a:p>
            <a:r>
              <a:rPr lang="en-IN" sz="3000" b="1" dirty="0">
                <a:latin typeface="Calibri" panose="020F0502020204030204" pitchFamily="34" charset="0"/>
                <a:cs typeface="Calibri" panose="020F0502020204030204" pitchFamily="34" charset="0"/>
              </a:rPr>
              <a:t>Predictive Analytics and Visualisation of Insights</a:t>
            </a:r>
            <a:endParaRPr lang="en-IN"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4768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a:latin typeface="Calibri" panose="020F0502020204030204" pitchFamily="34" charset="0"/>
                <a:cs typeface="Calibri" panose="020F0502020204030204" pitchFamily="34" charset="0"/>
              </a:rPr>
              <a:t>Correlation </a:t>
            </a:r>
            <a:r>
              <a:rPr lang="en-IN" sz="4400" b="1" dirty="0" smtClean="0">
                <a:latin typeface="Calibri" panose="020F0502020204030204" pitchFamily="34" charset="0"/>
                <a:cs typeface="Calibri" panose="020F0502020204030204" pitchFamily="34" charset="0"/>
              </a:rPr>
              <a:t>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600" i="1" dirty="0">
                <a:latin typeface="Calibri" panose="020F0502020204030204" pitchFamily="34" charset="0"/>
                <a:cs typeface="Calibri" panose="020F0502020204030204" pitchFamily="34" charset="0"/>
              </a:rPr>
              <a:t>Insight – A female manager who owns a Panel truck having the highest correlation (0.895) between the claim amount and the income. Similarly a married male Doctor who owns a sports car have the highest correlation between income and the claim amount.</a:t>
            </a:r>
            <a:endParaRPr lang="en-IN" sz="1600" dirty="0">
              <a:latin typeface="Calibri" panose="020F0502020204030204" pitchFamily="34" charset="0"/>
              <a:cs typeface="Calibri" panose="020F0502020204030204" pitchFamily="34" charset="0"/>
            </a:endParaRPr>
          </a:p>
        </p:txBody>
      </p:sp>
      <p:pic>
        <p:nvPicPr>
          <p:cNvPr id="5" name="Picture 4"/>
          <p:cNvPicPr preferRelativeResize="0"/>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1201480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6330" y="2950068"/>
            <a:ext cx="10099341" cy="957864"/>
          </a:xfrm>
        </p:spPr>
        <p:txBody>
          <a:bodyPr anchor="t">
            <a:normAutofit fontScale="90000"/>
          </a:bodyPr>
          <a:lstStyle/>
          <a:p>
            <a:pPr algn="ctr"/>
            <a:r>
              <a:rPr lang="en-IN" sz="4400" b="1" dirty="0" smtClean="0">
                <a:latin typeface="Calibri" panose="020F0502020204030204" pitchFamily="34" charset="0"/>
                <a:cs typeface="Calibri" panose="020F0502020204030204" pitchFamily="34" charset="0"/>
              </a:rPr>
              <a:t>Part -1 </a:t>
            </a:r>
            <a:r>
              <a:rPr lang="en-IN" sz="4400" b="1" dirty="0" smtClean="0"/>
              <a:t/>
            </a:r>
            <a:br>
              <a:rPr lang="en-IN" sz="4400" b="1" dirty="0" smtClean="0"/>
            </a:b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5" name="Subtitle 4"/>
          <p:cNvSpPr>
            <a:spLocks noGrp="1"/>
          </p:cNvSpPr>
          <p:nvPr>
            <p:ph type="subTitle" idx="1"/>
          </p:nvPr>
        </p:nvSpPr>
        <p:spPr>
          <a:xfrm>
            <a:off x="1572376" y="3907932"/>
            <a:ext cx="9573295" cy="1655762"/>
          </a:xfrm>
        </p:spPr>
        <p:txBody>
          <a:bodyPr>
            <a:normAutofit/>
          </a:bodyPr>
          <a:lstStyle/>
          <a:p>
            <a:r>
              <a:rPr lang="en-IN" sz="3000" b="1" dirty="0">
                <a:latin typeface="Calibri" panose="020F0502020204030204" pitchFamily="34" charset="0"/>
                <a:cs typeface="Calibri" panose="020F0502020204030204" pitchFamily="34" charset="0"/>
              </a:rPr>
              <a:t>Exploratory analysis and Visualization</a:t>
            </a:r>
            <a:r>
              <a:rPr lang="en-IN" sz="3000" dirty="0">
                <a:latin typeface="Calibri" panose="020F0502020204030204" pitchFamily="34" charset="0"/>
                <a:cs typeface="Calibri" panose="020F0502020204030204" pitchFamily="34" charset="0"/>
              </a:rPr>
              <a:t> </a:t>
            </a:r>
            <a:r>
              <a:rPr lang="en-IN" sz="3000" b="1" dirty="0">
                <a:latin typeface="Calibri" panose="020F0502020204030204" pitchFamily="34" charset="0"/>
                <a:cs typeface="Calibri" panose="020F0502020204030204" pitchFamily="34" charset="0"/>
              </a:rPr>
              <a:t>of Data</a:t>
            </a:r>
            <a:endParaRPr lang="en-IN"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7198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smtClean="0">
                <a:latin typeface="Calibri" panose="020F0502020204030204" pitchFamily="34" charset="0"/>
                <a:cs typeface="Calibri" panose="020F0502020204030204" pitchFamily="34" charset="0"/>
              </a:rPr>
              <a:t>Clustering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400" i="1" dirty="0">
                <a:latin typeface="Calibri" panose="020F0502020204030204" pitchFamily="34" charset="0"/>
                <a:cs typeface="Calibri" panose="020F0502020204030204" pitchFamily="34" charset="0"/>
              </a:rPr>
              <a:t>Insight – </a:t>
            </a:r>
            <a:r>
              <a:rPr lang="en-IN" sz="1400" i="1" dirty="0" smtClean="0">
                <a:latin typeface="Calibri" panose="020F0502020204030204" pitchFamily="34" charset="0"/>
                <a:cs typeface="Calibri" panose="020F0502020204030204" pitchFamily="34" charset="0"/>
              </a:rPr>
              <a:t>Clustering </a:t>
            </a:r>
            <a:r>
              <a:rPr lang="en-IN" sz="1400" i="1" dirty="0">
                <a:latin typeface="Calibri" panose="020F0502020204030204" pitchFamily="34" charset="0"/>
                <a:cs typeface="Calibri" panose="020F0502020204030204" pitchFamily="34" charset="0"/>
              </a:rPr>
              <a:t>Education - The average Claim amount is 1512.16, but as we can see there is an outlier in Education- High school with a claim amount of 123.25K. </a:t>
            </a:r>
            <a:endParaRPr lang="en-IN" sz="1400" i="1" dirty="0" smtClean="0">
              <a:latin typeface="Calibri" panose="020F0502020204030204" pitchFamily="34" charset="0"/>
              <a:cs typeface="Calibri" panose="020F0502020204030204" pitchFamily="34" charset="0"/>
            </a:endParaRPr>
          </a:p>
          <a:p>
            <a:r>
              <a:rPr lang="en-IN" sz="1400" i="1" dirty="0" smtClean="0">
                <a:latin typeface="Calibri" panose="020F0502020204030204" pitchFamily="34" charset="0"/>
                <a:cs typeface="Calibri" panose="020F0502020204030204" pitchFamily="34" charset="0"/>
              </a:rPr>
              <a:t>Success </a:t>
            </a:r>
            <a:r>
              <a:rPr lang="en-IN" sz="1400" i="1" dirty="0">
                <a:latin typeface="Calibri" panose="020F0502020204030204" pitchFamily="34" charset="0"/>
                <a:cs typeface="Calibri" panose="020F0502020204030204" pitchFamily="34" charset="0"/>
              </a:rPr>
              <a:t>chart shows us that out of total of 10284, our cluster estimated 7334 correctly. Thus the accuracy of this cluster analysis is 71.31%.</a:t>
            </a:r>
            <a:endParaRPr lang="en-IN" sz="1400" dirty="0">
              <a:latin typeface="Calibri" panose="020F0502020204030204" pitchFamily="34" charset="0"/>
              <a:cs typeface="Calibri" panose="020F0502020204030204" pitchFamily="34" charset="0"/>
            </a:endParaRPr>
          </a:p>
          <a:p>
            <a:r>
              <a:rPr lang="en-IN" sz="1400" i="1" dirty="0" smtClean="0">
                <a:latin typeface="Calibri" panose="020F0502020204030204" pitchFamily="34" charset="0"/>
                <a:cs typeface="Calibri" panose="020F0502020204030204" pitchFamily="34" charset="0"/>
              </a:rPr>
              <a:t>.</a:t>
            </a:r>
            <a:endParaRPr lang="en-IN" sz="14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1117049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algn="ctr"/>
            <a:r>
              <a:rPr lang="en-IN" sz="4400" b="1" dirty="0">
                <a:latin typeface="Calibri" panose="020F0502020204030204" pitchFamily="34" charset="0"/>
                <a:cs typeface="Calibri" panose="020F0502020204030204" pitchFamily="34" charset="0"/>
              </a:rPr>
              <a:t>Predicted Claim &amp; Quadrant Analysis</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As we can see for bachelors, the correlation between the Claim amount vs Income is 0.40 and Old Claim vs Income is 0.49 and is the highest among all the education criteria.</a:t>
            </a:r>
            <a:endParaRPr lang="en-IN" sz="1800" dirty="0">
              <a:latin typeface="Calibri" panose="020F0502020204030204" pitchFamily="34" charset="0"/>
              <a:cs typeface="Calibri" panose="020F0502020204030204" pitchFamily="34" charset="0"/>
            </a:endParaRPr>
          </a:p>
        </p:txBody>
      </p:sp>
      <p:pic>
        <p:nvPicPr>
          <p:cNvPr id="6" name="Picture 5"/>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2446722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lvl="0"/>
            <a:r>
              <a:rPr lang="en-IN" sz="4400" b="1" dirty="0">
                <a:latin typeface="Calibri" panose="020F0502020204030204" pitchFamily="34" charset="0"/>
                <a:cs typeface="Calibri" panose="020F0502020204030204" pitchFamily="34" charset="0"/>
              </a:rPr>
              <a:t>Claim Frequency Forecasting</a:t>
            </a:r>
            <a:endParaRPr lang="en-IN" sz="4400" dirty="0">
              <a:latin typeface="Calibri" panose="020F0502020204030204" pitchFamily="34" charset="0"/>
              <a:cs typeface="Calibri" panose="020F0502020204030204" pitchFamily="34" charset="0"/>
            </a:endParaRPr>
          </a:p>
        </p:txBody>
      </p:sp>
      <p:sp>
        <p:nvSpPr>
          <p:cNvPr id="4" name="TextBox 3"/>
          <p:cNvSpPr txBox="1"/>
          <p:nvPr/>
        </p:nvSpPr>
        <p:spPr>
          <a:xfrm>
            <a:off x="2125014" y="1210614"/>
            <a:ext cx="8834907" cy="738664"/>
          </a:xfrm>
          <a:prstGeom prst="rect">
            <a:avLst/>
          </a:prstGeom>
          <a:noFill/>
        </p:spPr>
        <p:txBody>
          <a:bodyPr wrap="square" rtlCol="0">
            <a:spAutoFit/>
          </a:bodyPr>
          <a:lstStyle/>
          <a:p>
            <a:r>
              <a:rPr lang="en-IN" sz="2400" b="1" i="1" dirty="0">
                <a:latin typeface="Calibri" panose="020F0502020204030204" pitchFamily="34" charset="0"/>
                <a:cs typeface="Calibri" panose="020F0502020204030204" pitchFamily="34" charset="0"/>
              </a:rPr>
              <a:t>With additive level, additive Trend and No Seasonality</a:t>
            </a:r>
            <a:endParaRPr lang="en-IN" sz="2400" dirty="0">
              <a:latin typeface="Calibri" panose="020F0502020204030204" pitchFamily="34" charset="0"/>
              <a:cs typeface="Calibri" panose="020F0502020204030204" pitchFamily="34" charset="0"/>
            </a:endParaRPr>
          </a:p>
          <a:p>
            <a:endParaRPr lang="en-IN" dirty="0"/>
          </a:p>
        </p:txBody>
      </p:sp>
      <p:pic>
        <p:nvPicPr>
          <p:cNvPr id="6" name="Picture 5"/>
          <p:cNvPicPr preferRelativeResize="0"/>
          <p:nvPr/>
        </p:nvPicPr>
        <p:blipFill>
          <a:blip r:embed="rId3"/>
          <a:stretch>
            <a:fillRect/>
          </a:stretch>
        </p:blipFill>
        <p:spPr>
          <a:xfrm>
            <a:off x="2194560" y="1828800"/>
            <a:ext cx="9144000" cy="3657600"/>
          </a:xfrm>
          <a:prstGeom prst="rect">
            <a:avLst/>
          </a:prstGeom>
        </p:spPr>
      </p:pic>
    </p:spTree>
    <p:extLst>
      <p:ext uri="{BB962C8B-B14F-4D97-AF65-F5344CB8AC3E}">
        <p14:creationId xmlns:p14="http://schemas.microsoft.com/office/powerpoint/2010/main" val="2770340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66682" y="4318870"/>
            <a:ext cx="9280476" cy="1078173"/>
          </a:xfrm>
        </p:spPr>
        <p:txBody>
          <a:bodyPr>
            <a:noAutofit/>
          </a:bodyPr>
          <a:lstStyle/>
          <a:p>
            <a:r>
              <a:rPr lang="en-IN" sz="1600" i="1" dirty="0"/>
              <a:t>Insight - With additive level, additive Trend and No Seasonality, the average estimated claim amount at Age 29 is 376. The MAPE (mean absolute percentage Error is 24% and AIC is 343.). Thus the accuracy is 76.0%.</a:t>
            </a:r>
            <a:endParaRPr lang="en-IN" sz="1600" dirty="0"/>
          </a:p>
        </p:txBody>
      </p:sp>
      <p:sp>
        <p:nvSpPr>
          <p:cNvPr id="4" name="TextBox 3"/>
          <p:cNvSpPr txBox="1"/>
          <p:nvPr/>
        </p:nvSpPr>
        <p:spPr>
          <a:xfrm>
            <a:off x="2125014" y="1210614"/>
            <a:ext cx="8834907" cy="738664"/>
          </a:xfrm>
          <a:prstGeom prst="rect">
            <a:avLst/>
          </a:prstGeom>
          <a:noFill/>
        </p:spPr>
        <p:txBody>
          <a:bodyPr wrap="square" rtlCol="0">
            <a:spAutoFit/>
          </a:bodyPr>
          <a:lstStyle/>
          <a:p>
            <a:r>
              <a:rPr lang="en-IN" sz="2400" b="1" i="1" dirty="0">
                <a:latin typeface="Calibri" panose="020F0502020204030204" pitchFamily="34" charset="0"/>
                <a:cs typeface="Calibri" panose="020F0502020204030204" pitchFamily="34" charset="0"/>
              </a:rPr>
              <a:t>With additive level, additive Trend and No Seasonality</a:t>
            </a:r>
            <a:endParaRPr lang="en-IN" sz="2400" dirty="0">
              <a:latin typeface="Calibri" panose="020F0502020204030204" pitchFamily="34" charset="0"/>
              <a:cs typeface="Calibri" panose="020F0502020204030204" pitchFamily="34" charset="0"/>
            </a:endParaRPr>
          </a:p>
          <a:p>
            <a:endParaRPr lang="en-IN" dirty="0"/>
          </a:p>
        </p:txBody>
      </p:sp>
      <p:pic>
        <p:nvPicPr>
          <p:cNvPr id="7" name="Picture 6"/>
          <p:cNvPicPr/>
          <p:nvPr/>
        </p:nvPicPr>
        <p:blipFill>
          <a:blip r:embed="rId3"/>
          <a:stretch>
            <a:fillRect/>
          </a:stretch>
        </p:blipFill>
        <p:spPr>
          <a:xfrm>
            <a:off x="2194560" y="1828800"/>
            <a:ext cx="9144000" cy="3657600"/>
          </a:xfrm>
          <a:prstGeom prst="rect">
            <a:avLst/>
          </a:prstGeom>
        </p:spPr>
      </p:pic>
      <p:sp>
        <p:nvSpPr>
          <p:cNvPr id="8" name="Subtitle 2"/>
          <p:cNvSpPr txBox="1">
            <a:spLocks/>
          </p:cNvSpPr>
          <p:nvPr/>
        </p:nvSpPr>
        <p:spPr>
          <a:xfrm>
            <a:off x="2593074" y="5622878"/>
            <a:ext cx="9280476" cy="107817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IN" sz="1800" i="1" dirty="0">
                <a:latin typeface="Calibri" panose="020F0502020204030204" pitchFamily="34" charset="0"/>
                <a:cs typeface="Calibri" panose="020F0502020204030204" pitchFamily="34" charset="0"/>
              </a:rPr>
              <a:t>Insight - With additive level, additive Trend and No Seasonality, the average estimated claim amount at Age 29 is 376. The MAPE (mean absolute percentage </a:t>
            </a:r>
            <a:r>
              <a:rPr lang="en-IN" sz="1800" i="1" dirty="0" smtClean="0">
                <a:latin typeface="Calibri" panose="020F0502020204030204" pitchFamily="34" charset="0"/>
                <a:cs typeface="Calibri" panose="020F0502020204030204" pitchFamily="34" charset="0"/>
              </a:rPr>
              <a:t>Error) </a:t>
            </a:r>
            <a:r>
              <a:rPr lang="en-IN" sz="1800" i="1" dirty="0">
                <a:latin typeface="Calibri" panose="020F0502020204030204" pitchFamily="34" charset="0"/>
                <a:cs typeface="Calibri" panose="020F0502020204030204" pitchFamily="34" charset="0"/>
              </a:rPr>
              <a:t>is 24% and AIC is 343</a:t>
            </a:r>
            <a:r>
              <a:rPr lang="en-IN" sz="1800" i="1" dirty="0" smtClean="0">
                <a:latin typeface="Calibri" panose="020F0502020204030204" pitchFamily="34" charset="0"/>
                <a:cs typeface="Calibri" panose="020F0502020204030204" pitchFamily="34" charset="0"/>
              </a:rPr>
              <a:t>. </a:t>
            </a:r>
            <a:r>
              <a:rPr lang="en-IN" sz="1800" i="1" dirty="0">
                <a:latin typeface="Calibri" panose="020F0502020204030204" pitchFamily="34" charset="0"/>
                <a:cs typeface="Calibri" panose="020F0502020204030204" pitchFamily="34" charset="0"/>
              </a:rPr>
              <a:t>Thus the accuracy is 76.0%.</a:t>
            </a:r>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957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317144"/>
            <a:ext cx="10099341" cy="774677"/>
          </a:xfrm>
        </p:spPr>
        <p:txBody>
          <a:bodyPr anchor="t">
            <a:normAutofit/>
          </a:bodyPr>
          <a:lstStyle/>
          <a:p>
            <a:pPr lvl="0"/>
            <a:r>
              <a:rPr lang="en-IN" sz="4400" b="1" dirty="0">
                <a:latin typeface="Calibri" panose="020F0502020204030204" pitchFamily="34" charset="0"/>
                <a:cs typeface="Calibri" panose="020F0502020204030204" pitchFamily="34" charset="0"/>
              </a:rPr>
              <a:t>Claim Frequency Forecasting</a:t>
            </a:r>
            <a:endParaRPr lang="en-IN" sz="4400" dirty="0">
              <a:latin typeface="Calibri" panose="020F0502020204030204" pitchFamily="34" charset="0"/>
              <a:cs typeface="Calibri" panose="020F0502020204030204" pitchFamily="34" charset="0"/>
            </a:endParaRPr>
          </a:p>
        </p:txBody>
      </p:sp>
      <p:sp>
        <p:nvSpPr>
          <p:cNvPr id="4" name="TextBox 3"/>
          <p:cNvSpPr txBox="1"/>
          <p:nvPr/>
        </p:nvSpPr>
        <p:spPr>
          <a:xfrm>
            <a:off x="2125014" y="1210614"/>
            <a:ext cx="8834907" cy="738664"/>
          </a:xfrm>
          <a:prstGeom prst="rect">
            <a:avLst/>
          </a:prstGeom>
          <a:noFill/>
        </p:spPr>
        <p:txBody>
          <a:bodyPr wrap="square" rtlCol="0">
            <a:spAutoFit/>
          </a:bodyPr>
          <a:lstStyle/>
          <a:p>
            <a:r>
              <a:rPr lang="en-IN" sz="2400" b="1" i="1" dirty="0">
                <a:latin typeface="Calibri" panose="020F0502020204030204" pitchFamily="34" charset="0"/>
                <a:cs typeface="Calibri" panose="020F0502020204030204" pitchFamily="34" charset="0"/>
              </a:rPr>
              <a:t>With additive level, additive Trend and </a:t>
            </a:r>
            <a:r>
              <a:rPr lang="en-IN" sz="2400" b="1" i="1" dirty="0" smtClean="0">
                <a:latin typeface="Calibri" panose="020F0502020204030204" pitchFamily="34" charset="0"/>
                <a:cs typeface="Calibri" panose="020F0502020204030204" pitchFamily="34" charset="0"/>
              </a:rPr>
              <a:t>additive </a:t>
            </a:r>
            <a:r>
              <a:rPr lang="en-IN" sz="2400" b="1" i="1" dirty="0">
                <a:latin typeface="Calibri" panose="020F0502020204030204" pitchFamily="34" charset="0"/>
                <a:cs typeface="Calibri" panose="020F0502020204030204" pitchFamily="34" charset="0"/>
              </a:rPr>
              <a:t>Seasonality</a:t>
            </a:r>
            <a:endParaRPr lang="en-IN" sz="2400" dirty="0">
              <a:latin typeface="Calibri" panose="020F0502020204030204" pitchFamily="34" charset="0"/>
              <a:cs typeface="Calibri" panose="020F0502020204030204" pitchFamily="34" charset="0"/>
            </a:endParaRPr>
          </a:p>
          <a:p>
            <a:endParaRPr lang="en-IN" dirty="0"/>
          </a:p>
        </p:txBody>
      </p:sp>
      <p:pic>
        <p:nvPicPr>
          <p:cNvPr id="5" name="Picture 4"/>
          <p:cNvPicPr/>
          <p:nvPr/>
        </p:nvPicPr>
        <p:blipFill>
          <a:blip r:embed="rId3"/>
          <a:stretch>
            <a:fillRect/>
          </a:stretch>
        </p:blipFill>
        <p:spPr>
          <a:xfrm>
            <a:off x="2194560" y="1828800"/>
            <a:ext cx="9144000" cy="3657600"/>
          </a:xfrm>
          <a:prstGeom prst="rect">
            <a:avLst/>
          </a:prstGeom>
        </p:spPr>
      </p:pic>
    </p:spTree>
    <p:extLst>
      <p:ext uri="{BB962C8B-B14F-4D97-AF65-F5344CB8AC3E}">
        <p14:creationId xmlns:p14="http://schemas.microsoft.com/office/powerpoint/2010/main" val="1386187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66682" y="4318870"/>
            <a:ext cx="9280476" cy="1078173"/>
          </a:xfrm>
        </p:spPr>
        <p:txBody>
          <a:bodyPr>
            <a:noAutofit/>
          </a:bodyPr>
          <a:lstStyle/>
          <a:p>
            <a:r>
              <a:rPr lang="en-IN" sz="1600" i="1" dirty="0"/>
              <a:t>Insight - With additive level, additive Trend and No Seasonality, the average estimated claim amount at Age 29 is 376. The MAPE (mean absolute percentage Error is 24% and AIC is 343.). Thus the accuracy is 76.0%.</a:t>
            </a:r>
            <a:endParaRPr lang="en-IN" sz="1600" dirty="0"/>
          </a:p>
        </p:txBody>
      </p:sp>
      <p:sp>
        <p:nvSpPr>
          <p:cNvPr id="4" name="TextBox 3"/>
          <p:cNvSpPr txBox="1"/>
          <p:nvPr/>
        </p:nvSpPr>
        <p:spPr>
          <a:xfrm>
            <a:off x="2125014" y="1210614"/>
            <a:ext cx="8834907" cy="738664"/>
          </a:xfrm>
          <a:prstGeom prst="rect">
            <a:avLst/>
          </a:prstGeom>
          <a:noFill/>
        </p:spPr>
        <p:txBody>
          <a:bodyPr wrap="square" rtlCol="0">
            <a:spAutoFit/>
          </a:bodyPr>
          <a:lstStyle/>
          <a:p>
            <a:r>
              <a:rPr lang="en-IN" sz="2400" b="1" i="1" dirty="0">
                <a:latin typeface="Calibri" panose="020F0502020204030204" pitchFamily="34" charset="0"/>
                <a:cs typeface="Calibri" panose="020F0502020204030204" pitchFamily="34" charset="0"/>
              </a:rPr>
              <a:t>With additive level, additive Trend and </a:t>
            </a:r>
            <a:r>
              <a:rPr lang="en-IN" sz="2400" b="1" i="1" dirty="0" smtClean="0">
                <a:latin typeface="Calibri" panose="020F0502020204030204" pitchFamily="34" charset="0"/>
                <a:cs typeface="Calibri" panose="020F0502020204030204" pitchFamily="34" charset="0"/>
              </a:rPr>
              <a:t>additive </a:t>
            </a:r>
            <a:r>
              <a:rPr lang="en-IN" sz="2400" b="1" i="1" dirty="0">
                <a:latin typeface="Calibri" panose="020F0502020204030204" pitchFamily="34" charset="0"/>
                <a:cs typeface="Calibri" panose="020F0502020204030204" pitchFamily="34" charset="0"/>
              </a:rPr>
              <a:t>Seasonality</a:t>
            </a:r>
            <a:endParaRPr lang="en-IN" sz="2400" dirty="0">
              <a:latin typeface="Calibri" panose="020F0502020204030204" pitchFamily="34" charset="0"/>
              <a:cs typeface="Calibri" panose="020F0502020204030204" pitchFamily="34" charset="0"/>
            </a:endParaRPr>
          </a:p>
          <a:p>
            <a:endParaRPr lang="en-IN" dirty="0"/>
          </a:p>
        </p:txBody>
      </p:sp>
      <p:sp>
        <p:nvSpPr>
          <p:cNvPr id="8" name="Subtitle 2"/>
          <p:cNvSpPr txBox="1">
            <a:spLocks/>
          </p:cNvSpPr>
          <p:nvPr/>
        </p:nvSpPr>
        <p:spPr>
          <a:xfrm>
            <a:off x="2593074" y="5622878"/>
            <a:ext cx="9280476" cy="107817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IN" sz="1800" i="1" dirty="0">
                <a:latin typeface="Calibri" panose="020F0502020204030204" pitchFamily="34" charset="0"/>
                <a:cs typeface="Calibri" panose="020F0502020204030204" pitchFamily="34" charset="0"/>
              </a:rPr>
              <a:t>Insight - With additive level, additive Trend and additive Seasonality, the average estimated claim amount at Age 29 is 317. The MAPE (mean absolute percentage </a:t>
            </a:r>
            <a:r>
              <a:rPr lang="en-IN" sz="1800" i="1" dirty="0" smtClean="0">
                <a:latin typeface="Calibri" panose="020F0502020204030204" pitchFamily="34" charset="0"/>
                <a:cs typeface="Calibri" panose="020F0502020204030204" pitchFamily="34" charset="0"/>
              </a:rPr>
              <a:t>Error) </a:t>
            </a:r>
            <a:r>
              <a:rPr lang="en-IN" sz="1800" i="1" dirty="0">
                <a:latin typeface="Calibri" panose="020F0502020204030204" pitchFamily="34" charset="0"/>
                <a:cs typeface="Calibri" panose="020F0502020204030204" pitchFamily="34" charset="0"/>
              </a:rPr>
              <a:t>is 27.4% and AIC is 356. Thus the accuracy is 72.6%.</a:t>
            </a:r>
            <a:endParaRPr lang="en-IN" sz="1800" dirty="0">
              <a:latin typeface="Calibri" panose="020F0502020204030204" pitchFamily="34" charset="0"/>
              <a:cs typeface="Calibri" panose="020F0502020204030204" pitchFamily="34" charset="0"/>
            </a:endParaRPr>
          </a:p>
        </p:txBody>
      </p:sp>
      <p:pic>
        <p:nvPicPr>
          <p:cNvPr id="6" name="Picture 5"/>
          <p:cNvPicPr/>
          <p:nvPr/>
        </p:nvPicPr>
        <p:blipFill>
          <a:blip r:embed="rId3"/>
          <a:stretch>
            <a:fillRect/>
          </a:stretch>
        </p:blipFill>
        <p:spPr>
          <a:xfrm>
            <a:off x="2194560" y="1828800"/>
            <a:ext cx="9144000" cy="3657600"/>
          </a:xfrm>
          <a:prstGeom prst="rect">
            <a:avLst/>
          </a:prstGeom>
        </p:spPr>
      </p:pic>
    </p:spTree>
    <p:extLst>
      <p:ext uri="{BB962C8B-B14F-4D97-AF65-F5344CB8AC3E}">
        <p14:creationId xmlns:p14="http://schemas.microsoft.com/office/powerpoint/2010/main" val="17053375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011452" y="2190605"/>
            <a:ext cx="9534257" cy="2502549"/>
          </a:xfrm>
        </p:spPr>
        <p:txBody>
          <a:bodyPr>
            <a:noAutofit/>
          </a:bodyPr>
          <a:lstStyle/>
          <a:p>
            <a:r>
              <a:rPr lang="en-IN" sz="3200" b="1" i="1" dirty="0">
                <a:solidFill>
                  <a:srgbClr val="FFFF00"/>
                </a:solidFill>
                <a:latin typeface="Calibri" panose="020F0502020204030204" pitchFamily="34" charset="0"/>
                <a:cs typeface="Calibri" panose="020F0502020204030204" pitchFamily="34" charset="0"/>
              </a:rPr>
              <a:t>Conclusion – </a:t>
            </a:r>
            <a:endParaRPr lang="en-IN" sz="3200" b="1" i="1" dirty="0" smtClean="0">
              <a:solidFill>
                <a:srgbClr val="FFFF00"/>
              </a:solidFill>
              <a:latin typeface="Calibri" panose="020F0502020204030204" pitchFamily="34" charset="0"/>
              <a:cs typeface="Calibri" panose="020F0502020204030204" pitchFamily="34" charset="0"/>
            </a:endParaRPr>
          </a:p>
          <a:p>
            <a:r>
              <a:rPr lang="en-IN" sz="3200" b="1" i="1" dirty="0" smtClean="0">
                <a:solidFill>
                  <a:srgbClr val="FFFF00"/>
                </a:solidFill>
                <a:latin typeface="Calibri" panose="020F0502020204030204" pitchFamily="34" charset="0"/>
                <a:cs typeface="Calibri" panose="020F0502020204030204" pitchFamily="34" charset="0"/>
              </a:rPr>
              <a:t>We </a:t>
            </a:r>
            <a:r>
              <a:rPr lang="en-IN" sz="3200" b="1" i="1" dirty="0">
                <a:solidFill>
                  <a:srgbClr val="FFFF00"/>
                </a:solidFill>
                <a:latin typeface="Calibri" panose="020F0502020204030204" pitchFamily="34" charset="0"/>
                <a:cs typeface="Calibri" panose="020F0502020204030204" pitchFamily="34" charset="0"/>
              </a:rPr>
              <a:t>will consider the model with less MAPE and lower AIC value. Thus we will go for additive trend and no seasonality </a:t>
            </a:r>
            <a:r>
              <a:rPr lang="en-IN" sz="3200" b="1" i="1" dirty="0" smtClean="0">
                <a:solidFill>
                  <a:srgbClr val="FFFF00"/>
                </a:solidFill>
                <a:latin typeface="Calibri" panose="020F0502020204030204" pitchFamily="34" charset="0"/>
                <a:cs typeface="Calibri" panose="020F0502020204030204" pitchFamily="34" charset="0"/>
              </a:rPr>
              <a:t>model </a:t>
            </a:r>
            <a:r>
              <a:rPr lang="en-IN" sz="3200" b="1" i="1" dirty="0">
                <a:solidFill>
                  <a:srgbClr val="FFFF00"/>
                </a:solidFill>
                <a:latin typeface="Calibri" panose="020F0502020204030204" pitchFamily="34" charset="0"/>
                <a:cs typeface="Calibri" panose="020F0502020204030204" pitchFamily="34" charset="0"/>
              </a:rPr>
              <a:t>which gives us the accuracy of </a:t>
            </a:r>
            <a:r>
              <a:rPr lang="en-IN" sz="3200" b="1" i="1" dirty="0" smtClean="0">
                <a:solidFill>
                  <a:srgbClr val="FFFF00"/>
                </a:solidFill>
                <a:latin typeface="Calibri" panose="020F0502020204030204" pitchFamily="34" charset="0"/>
                <a:cs typeface="Calibri" panose="020F0502020204030204" pitchFamily="34" charset="0"/>
              </a:rPr>
              <a:t>76.0%.</a:t>
            </a:r>
            <a:endParaRPr lang="en-IN" sz="3200" dirty="0">
              <a:solidFill>
                <a:srgbClr val="FFFF00"/>
              </a:solidFill>
              <a:latin typeface="Calibri" panose="020F0502020204030204" pitchFamily="34" charset="0"/>
              <a:cs typeface="Calibri" panose="020F0502020204030204" pitchFamily="34" charset="0"/>
            </a:endParaRPr>
          </a:p>
          <a:p>
            <a:endParaRPr lang="en-IN" sz="32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231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119036" y="3638281"/>
            <a:ext cx="9534257" cy="2502549"/>
          </a:xfrm>
        </p:spPr>
        <p:txBody>
          <a:bodyPr>
            <a:noAutofit/>
          </a:bodyPr>
          <a:lstStyle/>
          <a:p>
            <a:endParaRPr lang="en-IN" sz="3200" b="1" i="1" dirty="0" smtClean="0">
              <a:solidFill>
                <a:srgbClr val="FFFF00"/>
              </a:solidFill>
              <a:latin typeface="Calibri" panose="020F0502020204030204" pitchFamily="34" charset="0"/>
              <a:cs typeface="Calibri" panose="020F0502020204030204" pitchFamily="34" charset="0"/>
            </a:endParaRPr>
          </a:p>
          <a:p>
            <a:r>
              <a:rPr lang="en-IN" sz="4400" b="1" i="1" dirty="0" smtClean="0">
                <a:solidFill>
                  <a:schemeClr val="tx1"/>
                </a:solidFill>
                <a:latin typeface="Calibri" panose="020F0502020204030204" pitchFamily="34" charset="0"/>
                <a:cs typeface="Calibri" panose="020F0502020204030204" pitchFamily="34" charset="0"/>
              </a:rPr>
              <a:t>Thank you for Attention !</a:t>
            </a:r>
            <a:endParaRPr lang="en-IN" sz="4400" dirty="0">
              <a:solidFill>
                <a:schemeClr val="tx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86" y="785611"/>
            <a:ext cx="2887014" cy="2852670"/>
          </a:xfrm>
          <a:prstGeom prst="rect">
            <a:avLst/>
          </a:prstGeom>
        </p:spPr>
      </p:pic>
    </p:spTree>
    <p:extLst>
      <p:ext uri="{BB962C8B-B14F-4D97-AF65-F5344CB8AC3E}">
        <p14:creationId xmlns:p14="http://schemas.microsoft.com/office/powerpoint/2010/main" val="20226345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8869" y="289848"/>
            <a:ext cx="9715382" cy="774677"/>
          </a:xfrm>
        </p:spPr>
        <p:txBody>
          <a:bodyPr anchor="t">
            <a:normAutofit/>
          </a:bodyPr>
          <a:lstStyle/>
          <a:p>
            <a:pPr algn="ctr"/>
            <a:r>
              <a:rPr lang="en-IN" sz="4400" b="1" dirty="0" smtClean="0">
                <a:latin typeface="Calibri" panose="020F0502020204030204" pitchFamily="34" charset="0"/>
                <a:ea typeface="Verdana" panose="020B0604030504040204" pitchFamily="34" charset="0"/>
                <a:cs typeface="Calibri" panose="020F0502020204030204" pitchFamily="34" charset="0"/>
              </a:rPr>
              <a:t>Record and Income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rmAutofit/>
          </a:bodyPr>
          <a:lstStyle/>
          <a:p>
            <a:r>
              <a:rPr lang="en-IN" sz="1800" i="1" dirty="0">
                <a:latin typeface="Calibri" panose="020F0502020204030204" pitchFamily="34" charset="0"/>
                <a:cs typeface="Calibri" panose="020F0502020204030204" pitchFamily="34" charset="0"/>
              </a:rPr>
              <a:t>Insight – Customers with education PhD having the highest average income and Customers with occupation Blue Collar have the highest count.</a:t>
            </a:r>
            <a:endParaRPr lang="en-IN" sz="1800" dirty="0">
              <a:latin typeface="Calibri" panose="020F0502020204030204" pitchFamily="34" charset="0"/>
              <a:cs typeface="Calibri" panose="020F0502020204030204" pitchFamily="34" charset="0"/>
            </a:endParaRPr>
          </a:p>
          <a:p>
            <a:endParaRPr lang="en-IN" dirty="0"/>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2533896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8869" y="262553"/>
            <a:ext cx="9715382" cy="774677"/>
          </a:xfrm>
        </p:spPr>
        <p:txBody>
          <a:bodyPr anchor="t">
            <a:normAutofit/>
          </a:bodyPr>
          <a:lstStyle/>
          <a:p>
            <a:pPr algn="ctr"/>
            <a:r>
              <a:rPr lang="en-IN" sz="4400" b="1" dirty="0" smtClean="0">
                <a:latin typeface="Calibri" panose="020F0502020204030204" pitchFamily="34" charset="0"/>
                <a:ea typeface="Verdana" panose="020B0604030504040204" pitchFamily="34" charset="0"/>
                <a:cs typeface="Calibri" panose="020F0502020204030204" pitchFamily="34" charset="0"/>
              </a:rPr>
              <a:t>Travel Time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 Time taken by private vehicles is more than the commercial ones. Also, average travel time in rural area is more in comparison with the urban one.</a:t>
            </a:r>
            <a:endParaRPr lang="en-IN" sz="1800" dirty="0">
              <a:latin typeface="Calibri" panose="020F0502020204030204" pitchFamily="34" charset="0"/>
              <a:cs typeface="Calibri" panose="020F0502020204030204" pitchFamily="34" charset="0"/>
            </a:endParaRPr>
          </a:p>
        </p:txBody>
      </p:sp>
      <p:pic>
        <p:nvPicPr>
          <p:cNvPr id="5" name="Picture 4"/>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2102917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0128" y="141346"/>
            <a:ext cx="11052863" cy="774677"/>
          </a:xfrm>
        </p:spPr>
        <p:txBody>
          <a:bodyPr anchor="t">
            <a:normAutofit/>
          </a:bodyPr>
          <a:lstStyle/>
          <a:p>
            <a:pPr algn="ctr"/>
            <a:r>
              <a:rPr lang="en-IN" sz="4400" b="1" dirty="0">
                <a:latin typeface="Calibri" panose="020F0502020204030204" pitchFamily="34" charset="0"/>
                <a:cs typeface="Calibri" panose="020F0502020204030204" pitchFamily="34" charset="0"/>
              </a:rPr>
              <a:t>Claim Amount and Car </a:t>
            </a:r>
            <a:r>
              <a:rPr lang="en-IN" sz="4400" b="1" dirty="0" smtClean="0">
                <a:latin typeface="Calibri" panose="020F0502020204030204" pitchFamily="34" charset="0"/>
                <a:cs typeface="Calibri" panose="020F0502020204030204" pitchFamily="34" charset="0"/>
              </a:rPr>
              <a:t>Value </a:t>
            </a:r>
            <a:r>
              <a:rPr lang="en-IN" sz="4400" b="1" dirty="0" smtClean="0">
                <a:latin typeface="Calibri" panose="020F0502020204030204" pitchFamily="34" charset="0"/>
                <a:ea typeface="Verdana" panose="020B0604030504040204" pitchFamily="34" charset="0"/>
                <a:cs typeface="Calibri" panose="020F0502020204030204" pitchFamily="34" charset="0"/>
              </a:rPr>
              <a:t>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 For Claim by gender and Marital status, average claim amount is claimed by the unmarried females. For Car value by gender and marital status – Minivan is having the highest car value among married females</a:t>
            </a:r>
            <a:r>
              <a:rPr lang="en-IN" sz="1800" i="1" dirty="0" smtClean="0">
                <a:latin typeface="Calibri" panose="020F0502020204030204" pitchFamily="34" charset="0"/>
                <a:cs typeface="Calibri" panose="020F0502020204030204" pitchFamily="34" charset="0"/>
              </a:rPr>
              <a:t>.</a:t>
            </a:r>
            <a:endParaRPr lang="en-IN" sz="18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1172724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0128" y="290618"/>
            <a:ext cx="11052863" cy="774677"/>
          </a:xfrm>
        </p:spPr>
        <p:txBody>
          <a:bodyPr anchor="t">
            <a:normAutofit fontScale="90000"/>
          </a:bodyPr>
          <a:lstStyle/>
          <a:p>
            <a:pPr algn="ctr"/>
            <a:r>
              <a:rPr lang="en-IN" sz="4400" b="1" dirty="0" smtClean="0">
                <a:latin typeface="Calibri" panose="020F0502020204030204" pitchFamily="34" charset="0"/>
                <a:cs typeface="Calibri" panose="020F0502020204030204" pitchFamily="34" charset="0"/>
              </a:rPr>
              <a:t>Claim amount distribution by Car </a:t>
            </a:r>
            <a:r>
              <a:rPr lang="en-IN" sz="4400" b="1" dirty="0">
                <a:latin typeface="Calibri" panose="020F0502020204030204" pitchFamily="34" charset="0"/>
                <a:cs typeface="Calibri" panose="020F0502020204030204" pitchFamily="34" charset="0"/>
              </a:rPr>
              <a:t>Type Usage in Rural and Urban</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 Among Private car use, SUV holds the highest claim and in Commercial Pickup holds the highest claim. Among rural/ Highly-urban/Urban, Highly-urban/Urban is having the highest claims amount.</a:t>
            </a:r>
            <a:endParaRPr lang="en-IN" sz="1800" dirty="0">
              <a:latin typeface="Calibri" panose="020F0502020204030204" pitchFamily="34" charset="0"/>
              <a:cs typeface="Calibri" panose="020F0502020204030204" pitchFamily="34" charset="0"/>
            </a:endParaRPr>
          </a:p>
        </p:txBody>
      </p:sp>
      <p:pic>
        <p:nvPicPr>
          <p:cNvPr id="5" name="Picture 4"/>
          <p:cNvPicPr preferRelativeResize="0">
            <a:picLocks/>
          </p:cNvPicPr>
          <p:nvPr/>
        </p:nvPicPr>
        <p:blipFill>
          <a:blip r:embed="rId3"/>
          <a:stretch>
            <a:fillRect/>
          </a:stretch>
        </p:blipFill>
        <p:spPr>
          <a:xfrm>
            <a:off x="2194559" y="1410237"/>
            <a:ext cx="9144000" cy="4114800"/>
          </a:xfrm>
          <a:prstGeom prst="rect">
            <a:avLst/>
          </a:prstGeom>
        </p:spPr>
      </p:pic>
    </p:spTree>
    <p:extLst>
      <p:ext uri="{BB962C8B-B14F-4D97-AF65-F5344CB8AC3E}">
        <p14:creationId xmlns:p14="http://schemas.microsoft.com/office/powerpoint/2010/main" val="24296942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0687" y="303497"/>
            <a:ext cx="11052863" cy="774677"/>
          </a:xfrm>
        </p:spPr>
        <p:txBody>
          <a:bodyPr anchor="t">
            <a:normAutofit/>
          </a:bodyPr>
          <a:lstStyle/>
          <a:p>
            <a:pPr algn="ctr"/>
            <a:r>
              <a:rPr lang="en-IN" sz="4400" b="1" dirty="0" smtClean="0">
                <a:latin typeface="Calibri" panose="020F0502020204030204" pitchFamily="34" charset="0"/>
                <a:cs typeface="Calibri" panose="020F0502020204030204" pitchFamily="34" charset="0"/>
              </a:rPr>
              <a:t>Bluebook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Insights – For occupation, Value of car is highest among the Blue Collars and among education, Bachelors having the highest value</a:t>
            </a:r>
            <a:r>
              <a:rPr lang="en-IN" sz="1800" i="1" dirty="0" smtClean="0">
                <a:latin typeface="Calibri" panose="020F0502020204030204" pitchFamily="34" charset="0"/>
                <a:cs typeface="Calibri" panose="020F0502020204030204" pitchFamily="34" charset="0"/>
              </a:rPr>
              <a:t>.</a:t>
            </a:r>
            <a:endParaRPr lang="en-IN" sz="1800" dirty="0">
              <a:latin typeface="Calibri" panose="020F0502020204030204" pitchFamily="34" charset="0"/>
              <a:cs typeface="Calibri" panose="020F0502020204030204" pitchFamily="34" charset="0"/>
            </a:endParaRPr>
          </a:p>
        </p:txBody>
      </p:sp>
      <p:pic>
        <p:nvPicPr>
          <p:cNvPr id="4" name="Picture 3"/>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574294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8589" y="141346"/>
            <a:ext cx="10294961" cy="774677"/>
          </a:xfrm>
        </p:spPr>
        <p:txBody>
          <a:bodyPr anchor="t">
            <a:noAutofit/>
          </a:bodyPr>
          <a:lstStyle/>
          <a:p>
            <a:pPr algn="ctr"/>
            <a:r>
              <a:rPr lang="en-IN" sz="4400" b="1" dirty="0">
                <a:latin typeface="Calibri" panose="020F0502020204030204" pitchFamily="34" charset="0"/>
                <a:cs typeface="Calibri" panose="020F0502020204030204" pitchFamily="34" charset="0"/>
              </a:rPr>
              <a:t>Multi-dimensional Top N Claim and </a:t>
            </a:r>
            <a:r>
              <a:rPr lang="en-IN" sz="4400" b="1" dirty="0" smtClean="0">
                <a:latin typeface="Calibri" panose="020F0502020204030204" pitchFamily="34" charset="0"/>
                <a:cs typeface="Calibri" panose="020F0502020204030204" pitchFamily="34" charset="0"/>
              </a:rPr>
              <a:t>Frequency dashboard</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US" sz="1800" i="1" dirty="0">
                <a:latin typeface="Calibri" panose="020F0502020204030204" pitchFamily="34" charset="0"/>
                <a:cs typeface="Calibri" panose="020F0502020204030204" pitchFamily="34" charset="0"/>
              </a:rPr>
              <a:t>Insight – Blue Collar holds the highest Claim amount and claim frequency, also PhD holder’s claim amount and their frequency is minimum.</a:t>
            </a:r>
            <a:endParaRPr lang="en-IN" sz="1800" dirty="0">
              <a:latin typeface="Calibri" panose="020F0502020204030204" pitchFamily="34" charset="0"/>
              <a:cs typeface="Calibri" panose="020F0502020204030204" pitchFamily="34" charset="0"/>
            </a:endParaRPr>
          </a:p>
        </p:txBody>
      </p:sp>
      <p:pic>
        <p:nvPicPr>
          <p:cNvPr id="5" name="Picture 4"/>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3116259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6889" y="141346"/>
            <a:ext cx="10099341" cy="774677"/>
          </a:xfrm>
        </p:spPr>
        <p:txBody>
          <a:bodyPr anchor="t">
            <a:noAutofit/>
          </a:bodyPr>
          <a:lstStyle/>
          <a:p>
            <a:pPr algn="ctr"/>
            <a:r>
              <a:rPr lang="en-IN" sz="4400" b="1" dirty="0">
                <a:latin typeface="Calibri" panose="020F0502020204030204" pitchFamily="34" charset="0"/>
                <a:cs typeface="Calibri" panose="020F0502020204030204" pitchFamily="34" charset="0"/>
              </a:rPr>
              <a:t>Claim by Education/Occupation with respect to </a:t>
            </a:r>
            <a:r>
              <a:rPr lang="en-IN" sz="4400" b="1" dirty="0" smtClean="0">
                <a:latin typeface="Calibri" panose="020F0502020204030204" pitchFamily="34" charset="0"/>
                <a:cs typeface="Calibri" panose="020F0502020204030204" pitchFamily="34" charset="0"/>
              </a:rPr>
              <a:t>Gender</a:t>
            </a:r>
            <a:endParaRPr lang="en-IN" sz="4400" b="1" dirty="0">
              <a:latin typeface="Calibri" panose="020F0502020204030204" pitchFamily="34" charset="0"/>
              <a:ea typeface="Verdana" panose="020B0604030504040204" pitchFamily="34" charset="0"/>
              <a:cs typeface="Calibri" panose="020F0502020204030204" pitchFamily="34" charset="0"/>
            </a:endParaRPr>
          </a:p>
        </p:txBody>
      </p:sp>
      <p:sp>
        <p:nvSpPr>
          <p:cNvPr id="3" name="Subtitle 2"/>
          <p:cNvSpPr>
            <a:spLocks noGrp="1"/>
          </p:cNvSpPr>
          <p:nvPr>
            <p:ph type="subTitle" idx="1"/>
          </p:nvPr>
        </p:nvSpPr>
        <p:spPr>
          <a:xfrm>
            <a:off x="2593074" y="5622878"/>
            <a:ext cx="9280476" cy="1078173"/>
          </a:xfrm>
        </p:spPr>
        <p:txBody>
          <a:bodyPr>
            <a:noAutofit/>
          </a:bodyPr>
          <a:lstStyle/>
          <a:p>
            <a:r>
              <a:rPr lang="en-IN" sz="1800" i="1" dirty="0">
                <a:latin typeface="Calibri" panose="020F0502020204030204" pitchFamily="34" charset="0"/>
                <a:cs typeface="Calibri" panose="020F0502020204030204" pitchFamily="34" charset="0"/>
              </a:rPr>
              <a:t>Insight – Among Blue collars highest claim frequency and the claim amount is highest among the males and female bachelors have the highest frequency.</a:t>
            </a:r>
            <a:endParaRPr lang="en-IN" sz="1800" dirty="0">
              <a:latin typeface="Calibri" panose="020F0502020204030204" pitchFamily="34" charset="0"/>
              <a:cs typeface="Calibri" panose="020F0502020204030204" pitchFamily="34" charset="0"/>
            </a:endParaRPr>
          </a:p>
        </p:txBody>
      </p:sp>
      <p:pic>
        <p:nvPicPr>
          <p:cNvPr id="5" name="Picture 4"/>
          <p:cNvPicPr preferRelativeResize="0">
            <a:picLocks/>
          </p:cNvPicPr>
          <p:nvPr/>
        </p:nvPicPr>
        <p:blipFill>
          <a:blip r:embed="rId3"/>
          <a:stretch>
            <a:fillRect/>
          </a:stretch>
        </p:blipFill>
        <p:spPr>
          <a:xfrm>
            <a:off x="2194560" y="1371600"/>
            <a:ext cx="9144000" cy="4114800"/>
          </a:xfrm>
          <a:prstGeom prst="rect">
            <a:avLst/>
          </a:prstGeom>
        </p:spPr>
      </p:pic>
    </p:spTree>
    <p:extLst>
      <p:ext uri="{BB962C8B-B14F-4D97-AF65-F5344CB8AC3E}">
        <p14:creationId xmlns:p14="http://schemas.microsoft.com/office/powerpoint/2010/main" val="41147676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207</TotalTime>
  <Words>1059</Words>
  <Application>Microsoft Office PowerPoint</Application>
  <PresentationFormat>Widescreen</PresentationFormat>
  <Paragraphs>86</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Trebuchet MS</vt:lpstr>
      <vt:lpstr>Tw Cen MT</vt:lpstr>
      <vt:lpstr>Verdana</vt:lpstr>
      <vt:lpstr>Times New Roman</vt:lpstr>
      <vt:lpstr>Arial</vt:lpstr>
      <vt:lpstr>Circuit</vt:lpstr>
      <vt:lpstr>Car Insurance claim </vt:lpstr>
      <vt:lpstr>Part -1  </vt:lpstr>
      <vt:lpstr>Record and Income Dashboard</vt:lpstr>
      <vt:lpstr>Travel Time Dashboard</vt:lpstr>
      <vt:lpstr>Claim Amount and Car Value Dashboard</vt:lpstr>
      <vt:lpstr>Claim amount distribution by Car Type Usage in Rural and Urban</vt:lpstr>
      <vt:lpstr>Bluebook dashboard</vt:lpstr>
      <vt:lpstr>Multi-dimensional Top N Claim and Frequency dashboard</vt:lpstr>
      <vt:lpstr>Claim by Education/Occupation with respect to Gender</vt:lpstr>
      <vt:lpstr>Average Count dashboard</vt:lpstr>
      <vt:lpstr>Distribution Dashboard</vt:lpstr>
      <vt:lpstr>Rank and Claim Dashboard</vt:lpstr>
      <vt:lpstr>Customer Info Dashboard</vt:lpstr>
      <vt:lpstr>Vehicle Info Dashboard</vt:lpstr>
      <vt:lpstr>Claim-Customers Dashboard</vt:lpstr>
      <vt:lpstr>Claim by Car Info Dashboard</vt:lpstr>
      <vt:lpstr>Claim-Aging History Dashboard</vt:lpstr>
      <vt:lpstr>Part -2  </vt:lpstr>
      <vt:lpstr>Correlation Dashboard</vt:lpstr>
      <vt:lpstr>Clustering Dashboard</vt:lpstr>
      <vt:lpstr>Predicted Claim &amp; Quadrant Analysis</vt:lpstr>
      <vt:lpstr>Claim Frequency Forecasting</vt:lpstr>
      <vt:lpstr>PowerPoint Presentation</vt:lpstr>
      <vt:lpstr>Claim Frequency Forecasting</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Record and Income Dashboard</dc:title>
  <dc:creator>Ravi Prakash</dc:creator>
  <cp:lastModifiedBy>Ravi Prakash</cp:lastModifiedBy>
  <cp:revision>16</cp:revision>
  <dcterms:created xsi:type="dcterms:W3CDTF">2020-04-29T16:21:03Z</dcterms:created>
  <dcterms:modified xsi:type="dcterms:W3CDTF">2020-04-29T19:53:40Z</dcterms:modified>
</cp:coreProperties>
</file>